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1pPr>
    <a:lvl2pPr marL="0" marR="0" indent="457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2pPr>
    <a:lvl3pPr marL="0" marR="0" indent="914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3pPr>
    <a:lvl4pPr marL="0" marR="0" indent="1371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4pPr>
    <a:lvl5pPr marL="0" marR="0" indent="18288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5pPr>
    <a:lvl6pPr marL="0" marR="0" indent="22860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6pPr>
    <a:lvl7pPr marL="0" marR="0" indent="27432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7pPr>
    <a:lvl8pPr marL="0" marR="0" indent="32004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8pPr>
    <a:lvl9pPr marL="0" marR="0" indent="3657600" algn="ctr" defTabSz="3556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44" strike="noStrike" sz="2200" u="none" kumimoji="0" normalizeH="0">
        <a:ln>
          <a:noFill/>
        </a:ln>
        <a:solidFill>
          <a:schemeClr val="accent1">
            <a:satOff val="74278"/>
            <a:lumOff val="-33241"/>
          </a:schemeClr>
        </a:solidFill>
        <a:effectLst/>
        <a:uFillTx/>
        <a:latin typeface="Graphik Medium"/>
        <a:ea typeface="Graphik Medium"/>
        <a:cs typeface="Graphik Medium"/>
        <a:sym typeface="Graphi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1">
              <a:satOff val="3942"/>
              <a:lumOff val="17322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0EAF0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chemeClr val="accent6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84F64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chemeClr val="accent6"/>
        </a:fontRef>
        <a:schemeClr val="accent6"/>
      </a:tcTxStyle>
      <a:tcStyle>
        <a:tcBdr>
          <a:left>
            <a:ln w="12700" cap="flat">
              <a:solidFill>
                <a:srgbClr val="084F64"/>
              </a:solidFill>
              <a:prstDash val="solid"/>
              <a:miter lim="400000"/>
            </a:ln>
          </a:left>
          <a:right>
            <a:ln w="12700" cap="flat">
              <a:solidFill>
                <a:srgbClr val="084F64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84F64"/>
              </a:solidFill>
              <a:prstDash val="solid"/>
              <a:miter lim="400000"/>
            </a:ln>
          </a:bottom>
          <a:insideH>
            <a:ln w="12700" cap="flat">
              <a:solidFill>
                <a:srgbClr val="084F64"/>
              </a:solidFill>
              <a:prstDash val="solid"/>
              <a:miter lim="400000"/>
            </a:ln>
          </a:insideH>
          <a:insideV>
            <a:ln w="12700" cap="flat">
              <a:solidFill>
                <a:srgbClr val="084F64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35454"/>
              <a:satOff val="2115"/>
              <a:lumOff val="45487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254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25400" cap="flat">
              <a:solidFill>
                <a:srgbClr val="3D3E3E"/>
              </a:solidFill>
              <a:prstDash val="solid"/>
              <a:miter lim="400000"/>
            </a:ln>
          </a:top>
          <a:bottom>
            <a:ln w="127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2E4E61"/>
      </a:tcTxStyle>
      <a:tcStyle>
        <a:tcBdr>
          <a:left>
            <a:ln w="12700" cap="flat">
              <a:solidFill>
                <a:srgbClr val="3D3E3E"/>
              </a:solidFill>
              <a:prstDash val="solid"/>
              <a:miter lim="400000"/>
            </a:ln>
          </a:left>
          <a:right>
            <a:ln w="12700" cap="flat">
              <a:solidFill>
                <a:srgbClr val="3D3E3E"/>
              </a:solidFill>
              <a:prstDash val="solid"/>
              <a:miter lim="400000"/>
            </a:ln>
          </a:right>
          <a:top>
            <a:ln w="12700" cap="flat">
              <a:solidFill>
                <a:srgbClr val="3D3E3E"/>
              </a:solidFill>
              <a:prstDash val="solid"/>
              <a:miter lim="400000"/>
            </a:ln>
          </a:top>
          <a:bottom>
            <a:ln w="25400" cap="flat">
              <a:solidFill>
                <a:srgbClr val="3D3E3E"/>
              </a:solidFill>
              <a:prstDash val="solid"/>
              <a:miter lim="400000"/>
            </a:ln>
          </a:bottom>
          <a:insideH>
            <a:ln w="12700" cap="flat">
              <a:solidFill>
                <a:srgbClr val="3D3E3E"/>
              </a:solidFill>
              <a:prstDash val="solid"/>
              <a:miter lim="400000"/>
            </a:ln>
          </a:insideH>
          <a:insideV>
            <a:ln w="12700" cap="flat">
              <a:solidFill>
                <a:srgbClr val="3D3E3E"/>
              </a:solidFill>
              <a:prstDash val="solid"/>
              <a:miter lim="400000"/>
            </a:ln>
          </a:insideV>
        </a:tcBdr>
        <a:fill>
          <a:solidFill>
            <a:srgbClr val="DBE6A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C526A"/>
              </a:solidFill>
              <a:prstDash val="solid"/>
              <a:miter lim="400000"/>
            </a:ln>
          </a:left>
          <a:right>
            <a:ln w="254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CB5B2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C526A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3B3B3B"/>
              </a:solidFill>
              <a:prstDash val="solid"/>
              <a:miter lim="400000"/>
            </a:ln>
          </a:left>
          <a:right>
            <a:ln w="12700" cap="flat">
              <a:solidFill>
                <a:srgbClr val="3B3B3B"/>
              </a:solidFill>
              <a:prstDash val="solid"/>
              <a:miter lim="400000"/>
            </a:ln>
          </a:right>
          <a:top>
            <a:ln w="12700" cap="flat">
              <a:solidFill>
                <a:srgbClr val="5C526A"/>
              </a:solidFill>
              <a:prstDash val="solid"/>
              <a:miter lim="400000"/>
            </a:ln>
          </a:top>
          <a:bottom>
            <a:ln w="25400" cap="flat">
              <a:solidFill>
                <a:srgbClr val="3B3B3B"/>
              </a:solidFill>
              <a:prstDash val="solid"/>
              <a:miter lim="400000"/>
            </a:ln>
          </a:bottom>
          <a:insideH>
            <a:ln w="12700" cap="flat">
              <a:solidFill>
                <a:srgbClr val="3B3B3B"/>
              </a:solidFill>
              <a:prstDash val="solid"/>
              <a:miter lim="400000"/>
            </a:ln>
          </a:insideH>
          <a:insideV>
            <a:ln w="12700" cap="flat">
              <a:solidFill>
                <a:srgbClr val="3B3B3B"/>
              </a:solidFill>
              <a:prstDash val="solid"/>
              <a:miter lim="400000"/>
            </a:ln>
          </a:insideV>
        </a:tcBdr>
        <a:fill>
          <a:solidFill>
            <a:srgbClr val="C16E6A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 Medium"/>
          <a:ea typeface="Graphik Medium"/>
          <a:cs typeface="Graphik Medium"/>
        </a:font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CDCECC"/>
          </a:solidFill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D2F24"/>
          </a:solidFill>
        </a:fill>
      </a:tcStyle>
    </a:firstCol>
    <a:la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opic"/>
          <p:cNvSpPr txBox="1"/>
          <p:nvPr>
            <p:ph type="body" sz="quarter" idx="21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Topic</a:t>
            </a:r>
          </a:p>
        </p:txBody>
      </p:sp>
      <p:sp>
        <p:nvSpPr>
          <p:cNvPr id="16" name="Location"/>
          <p:cNvSpPr txBox="1"/>
          <p:nvPr>
            <p:ph type="body" sz="quarter" idx="22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/>
            </a:lvl1pPr>
          </a:lstStyle>
          <a:p>
            <a:pPr/>
            <a:r>
              <a:t>Location</a:t>
            </a:r>
          </a:p>
        </p:txBody>
      </p:sp>
      <p:sp>
        <p:nvSpPr>
          <p:cNvPr id="17" name="Author and Date"/>
          <p:cNvSpPr txBox="1"/>
          <p:nvPr>
            <p:ph type="body" sz="quarter" idx="23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/>
          <a:p>
            <a:pPr/>
            <a:r>
              <a:t>Author and Date</a:t>
            </a:r>
          </a:p>
        </p:txBody>
      </p:sp>
      <p:sp>
        <p:nvSpPr>
          <p:cNvPr id="18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9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2082800" y="4337484"/>
            <a:ext cx="20205700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3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F3F5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idx="1" hasCustomPrompt="1"/>
          </p:nvPr>
        </p:nvSpPr>
        <p:spPr>
          <a:xfrm>
            <a:off x="2082800" y="1509784"/>
            <a:ext cx="20205700" cy="685229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750" sz="2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Fact information"/>
          <p:cNvSpPr txBox="1"/>
          <p:nvPr>
            <p:ph type="body" sz="quarter" idx="21" hasCustomPrompt="1"/>
          </p:nvPr>
        </p:nvSpPr>
        <p:spPr>
          <a:xfrm>
            <a:off x="2082800" y="8407994"/>
            <a:ext cx="20205700" cy="694056"/>
          </a:xfrm>
          <a:prstGeom prst="rect">
            <a:avLst/>
          </a:prstGeom>
        </p:spPr>
        <p:txBody>
          <a:bodyPr anchor="t"/>
          <a:lstStyle>
            <a:lvl1pPr>
              <a:defRPr spc="104" sz="3500">
                <a:solidFill>
                  <a:schemeClr val="accent1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4" name="Line"/>
          <p:cNvSpPr/>
          <p:nvPr/>
        </p:nvSpPr>
        <p:spPr>
          <a:xfrm>
            <a:off x="766879" y="12598400"/>
            <a:ext cx="22850242" cy="0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bg>
      <p:bgPr>
        <a:solidFill>
          <a:srgbClr val="FFCB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Attribution"/>
          <p:cNvSpPr txBox="1"/>
          <p:nvPr>
            <p:ph type="body" sz="quarter" idx="21" hasCustomPrompt="1"/>
          </p:nvPr>
        </p:nvSpPr>
        <p:spPr>
          <a:xfrm>
            <a:off x="2088436" y="11375561"/>
            <a:ext cx="20207127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4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45" name="Body Level One…"/>
          <p:cNvSpPr txBox="1"/>
          <p:nvPr>
            <p:ph type="body" sz="half" idx="1" hasCustomPrompt="1"/>
          </p:nvPr>
        </p:nvSpPr>
        <p:spPr>
          <a:xfrm>
            <a:off x="2088436" y="4298870"/>
            <a:ext cx="20207128" cy="4699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>
              <a:lnSpc>
                <a:spcPct val="90000"/>
              </a:lnSpc>
              <a:defRPr cap="all" spc="190" sz="95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nk typewriter on a pink three-drawer dresser in front of a pink wall"/>
          <p:cNvSpPr/>
          <p:nvPr>
            <p:ph type="pic" idx="21"/>
          </p:nvPr>
        </p:nvSpPr>
        <p:spPr>
          <a:xfrm>
            <a:off x="-609600" y="431800"/>
            <a:ext cx="21514742" cy="12103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4" name="Bright turquoise cassette tape on a pink background"/>
          <p:cNvSpPr/>
          <p:nvPr>
            <p:ph type="pic" sz="quarter" idx="22"/>
          </p:nvPr>
        </p:nvSpPr>
        <p:spPr>
          <a:xfrm>
            <a:off x="15836900" y="-203200"/>
            <a:ext cx="7747000" cy="77470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5" name="Small retro clock on a green shelf against a yellow background"/>
          <p:cNvSpPr/>
          <p:nvPr>
            <p:ph type="pic" idx="23"/>
          </p:nvPr>
        </p:nvSpPr>
        <p:spPr>
          <a:xfrm>
            <a:off x="10769600" y="-6083300"/>
            <a:ext cx="17881600" cy="23842133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our vintage television sets in a row with fluorescent colours: pink, blue, orange and green"/>
          <p:cNvSpPr/>
          <p:nvPr>
            <p:ph type="pic" idx="21"/>
          </p:nvPr>
        </p:nvSpPr>
        <p:spPr>
          <a:xfrm>
            <a:off x="760214" y="279400"/>
            <a:ext cx="22863633" cy="12866707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w of seven small retro clocks on a green shelf against a yellow background"/>
          <p:cNvSpPr/>
          <p:nvPr>
            <p:ph type="pic" idx="21"/>
          </p:nvPr>
        </p:nvSpPr>
        <p:spPr>
          <a:xfrm>
            <a:off x="0" y="-2757142"/>
            <a:ext cx="24384000" cy="192302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opic"/>
          <p:cNvSpPr txBox="1"/>
          <p:nvPr>
            <p:ph type="body" sz="quarter" idx="22" hasCustomPrompt="1"/>
          </p:nvPr>
        </p:nvSpPr>
        <p:spPr>
          <a:xfrm>
            <a:off x="11811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Topic</a:t>
            </a:r>
          </a:p>
        </p:txBody>
      </p:sp>
      <p:sp>
        <p:nvSpPr>
          <p:cNvPr id="29" name="Location"/>
          <p:cNvSpPr txBox="1"/>
          <p:nvPr>
            <p:ph type="body" sz="quarter" idx="23" hasCustomPrompt="1"/>
          </p:nvPr>
        </p:nvSpPr>
        <p:spPr>
          <a:xfrm>
            <a:off x="18237200" y="12364718"/>
            <a:ext cx="4965700" cy="467107"/>
          </a:xfrm>
          <a:prstGeom prst="rect">
            <a:avLst/>
          </a:prstGeom>
        </p:spPr>
        <p:txBody>
          <a:bodyPr anchor="t"/>
          <a:lstStyle>
            <a:lvl1pPr>
              <a:defRPr b="0" cap="all" spc="88" sz="2200">
                <a:solidFill>
                  <a:srgbClr val="FFFFFF"/>
                </a:solidFill>
              </a:defRPr>
            </a:lvl1pPr>
          </a:lstStyle>
          <a:p>
            <a:pPr/>
            <a:r>
              <a:t>Location</a:t>
            </a:r>
          </a:p>
        </p:txBody>
      </p:sp>
      <p:sp>
        <p:nvSpPr>
          <p:cNvPr id="30" name="Author and Date"/>
          <p:cNvSpPr txBox="1"/>
          <p:nvPr>
            <p:ph type="body" sz="quarter" idx="24" hasCustomPrompt="1"/>
          </p:nvPr>
        </p:nvSpPr>
        <p:spPr>
          <a:xfrm>
            <a:off x="6946900" y="12233909"/>
            <a:ext cx="10490200" cy="706629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31" name="Line"/>
          <p:cNvSpPr/>
          <p:nvPr/>
        </p:nvSpPr>
        <p:spPr>
          <a:xfrm>
            <a:off x="766879" y="12060766"/>
            <a:ext cx="22850240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2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3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4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2082800" y="3492500"/>
            <a:ext cx="20205700" cy="161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70000" y="8015916"/>
            <a:ext cx="11785600" cy="384810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8AACB9"/>
                </a:solidFill>
              </a:defRPr>
            </a:lvl1pPr>
            <a:lvl2pPr>
              <a:defRPr>
                <a:solidFill>
                  <a:srgbClr val="8AACB9"/>
                </a:solidFill>
              </a:defRPr>
            </a:lvl2pPr>
            <a:lvl3pPr>
              <a:defRPr>
                <a:solidFill>
                  <a:srgbClr val="8AACB9"/>
                </a:solidFill>
              </a:defRPr>
            </a:lvl3pPr>
            <a:lvl4pPr>
              <a:defRPr>
                <a:solidFill>
                  <a:srgbClr val="8AACB9"/>
                </a:solidFill>
              </a:defRPr>
            </a:lvl4pPr>
            <a:lvl5pPr>
              <a:defRPr>
                <a:solidFill>
                  <a:srgbClr val="8AACB9"/>
                </a:solidFill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70000" y="4925417"/>
            <a:ext cx="11785600" cy="2933701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6" name="Pink typewriter on a pink three-drawer dresser in front of a pink wall"/>
          <p:cNvSpPr/>
          <p:nvPr>
            <p:ph type="pic" idx="21"/>
          </p:nvPr>
        </p:nvSpPr>
        <p:spPr>
          <a:xfrm>
            <a:off x="12801600" y="1895696"/>
            <a:ext cx="17642204" cy="9924608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7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8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7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8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9" name="Slide Title"/>
          <p:cNvSpPr txBox="1"/>
          <p:nvPr>
            <p:ph type="title" hasCustomPrompt="1"/>
          </p:nvPr>
        </p:nvSpPr>
        <p:spPr>
          <a:xfrm>
            <a:off x="2088436" y="1282700"/>
            <a:ext cx="20207128" cy="1649711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ody Level One…"/>
          <p:cNvSpPr txBox="1"/>
          <p:nvPr>
            <p:ph type="body" sz="half" idx="1" hasCustomPrompt="1"/>
          </p:nvPr>
        </p:nvSpPr>
        <p:spPr>
          <a:xfrm>
            <a:off x="2082800" y="4195233"/>
            <a:ext cx="20207127" cy="6282059"/>
          </a:xfrm>
          <a:prstGeom prst="rect">
            <a:avLst/>
          </a:prstGeom>
        </p:spPr>
        <p:txBody>
          <a:bodyPr numCol="2" spcCol="1289181"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8" name="Line"/>
          <p:cNvSpPr/>
          <p:nvPr/>
        </p:nvSpPr>
        <p:spPr>
          <a:xfrm>
            <a:off x="766879" y="952500"/>
            <a:ext cx="22850242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9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/>
          <p:nvPr>
            <p:ph type="title" hasCustomPrompt="1"/>
          </p:nvPr>
        </p:nvSpPr>
        <p:spPr>
          <a:xfrm>
            <a:off x="1270000" y="1851223"/>
            <a:ext cx="11785600" cy="4084936"/>
          </a:xfrm>
          <a:prstGeom prst="rect">
            <a:avLst/>
          </a:prstGeom>
        </p:spPr>
        <p:txBody>
          <a:bodyPr anchor="b"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2088435" y="6720284"/>
            <a:ext cx="10972801" cy="5467169"/>
          </a:xfrm>
          <a:prstGeom prst="rect">
            <a:avLst/>
          </a:prstGeom>
        </p:spPr>
        <p:txBody>
          <a:bodyPr anchor="t"/>
          <a:lstStyle>
            <a:lvl1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27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90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2540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317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Vintage television in front of yellow patterned wallpaper"/>
          <p:cNvSpPr/>
          <p:nvPr>
            <p:ph type="pic" idx="21"/>
          </p:nvPr>
        </p:nvSpPr>
        <p:spPr>
          <a:xfrm>
            <a:off x="12661900" y="-2501900"/>
            <a:ext cx="11077576" cy="14770100"/>
          </a:xfrm>
          <a:prstGeom prst="rect">
            <a:avLst/>
          </a:prstGeom>
          <a:ln w="114300">
            <a:solidFill>
              <a:srgbClr val="FFFFFF"/>
            </a:solidFill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ection Title"/>
          <p:cNvSpPr txBox="1"/>
          <p:nvPr>
            <p:ph type="title" hasCustomPrompt="1"/>
          </p:nvPr>
        </p:nvSpPr>
        <p:spPr>
          <a:xfrm>
            <a:off x="2086106" y="4292600"/>
            <a:ext cx="20205701" cy="56515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0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1" name="Line"/>
          <p:cNvSpPr/>
          <p:nvPr/>
        </p:nvSpPr>
        <p:spPr>
          <a:xfrm>
            <a:off x="762000" y="12598400"/>
            <a:ext cx="22860001" cy="0"/>
          </a:xfrm>
          <a:prstGeom prst="line">
            <a:avLst/>
          </a:prstGeom>
          <a:ln w="762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Line"/>
          <p:cNvSpPr/>
          <p:nvPr/>
        </p:nvSpPr>
        <p:spPr>
          <a:xfrm flipV="1">
            <a:off x="762000" y="952499"/>
            <a:ext cx="22860003" cy="2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0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6">
                <a:hueOff val="61929"/>
                <a:satOff val="10820"/>
                <a:lumOff val="-88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01" name="Slide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6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bg>
      <p:bgPr>
        <a:solidFill>
          <a:srgbClr val="FF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2082800" y="2795091"/>
            <a:ext cx="20205700" cy="60502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solidFill>
                  <a:srgbClr val="8AACB9"/>
                </a:solidFill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xfrm>
            <a:off x="2082800" y="4055764"/>
            <a:ext cx="20205700" cy="6731001"/>
          </a:xfrm>
          <a:prstGeom prst="rect">
            <a:avLst/>
          </a:prstGeom>
        </p:spPr>
        <p:txBody>
          <a:bodyPr anchor="t"/>
          <a:lstStyle>
            <a:lvl1pPr marL="177800" indent="-177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  <a:lvl2pPr marL="177800" indent="2794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2pPr>
            <a:lvl3pPr marL="177800" indent="7366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3pPr>
            <a:lvl4pPr marL="177800" indent="11938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4pPr>
            <a:lvl5pPr marL="177800" indent="1651000" defTabSz="2641600">
              <a:lnSpc>
                <a:spcPct val="100000"/>
              </a:lnSpc>
              <a:spcBef>
                <a:spcPts val="4400"/>
              </a:spcBef>
              <a:tabLst>
                <a:tab pos="5384800" algn="l"/>
              </a:tabLst>
              <a:defRPr spc="0" sz="5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Agenda Title"/>
          <p:cNvSpPr txBox="1"/>
          <p:nvPr>
            <p:ph type="title" hasCustomPrompt="1"/>
          </p:nvPr>
        </p:nvSpPr>
        <p:spPr>
          <a:xfrm>
            <a:off x="2082800" y="1282700"/>
            <a:ext cx="20205700" cy="1651000"/>
          </a:xfrm>
          <a:prstGeom prst="rect">
            <a:avLst/>
          </a:prstGeom>
        </p:spPr>
        <p:txBody>
          <a:bodyPr/>
          <a:lstStyle>
            <a:lvl1pPr>
              <a:defRPr spc="270" sz="9000">
                <a:solidFill>
                  <a:schemeClr val="accent1">
                    <a:satOff val="36598"/>
                    <a:lumOff val="-17227"/>
                  </a:schemeClr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2" name="Line"/>
          <p:cNvSpPr/>
          <p:nvPr/>
        </p:nvSpPr>
        <p:spPr>
          <a:xfrm>
            <a:off x="757217" y="12603828"/>
            <a:ext cx="22862943" cy="1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3" name="Line"/>
          <p:cNvSpPr/>
          <p:nvPr/>
        </p:nvSpPr>
        <p:spPr>
          <a:xfrm flipV="1">
            <a:off x="762000" y="952499"/>
            <a:ext cx="22860001" cy="2"/>
          </a:xfrm>
          <a:prstGeom prst="line">
            <a:avLst/>
          </a:prstGeom>
          <a:ln w="762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1990323" y="12890500"/>
            <a:ext cx="416053" cy="4671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E5E5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2082800" y="4902200"/>
            <a:ext cx="20205700" cy="391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2082800" y="3495675"/>
            <a:ext cx="20205700" cy="1614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ne"/>
          <p:cNvSpPr/>
          <p:nvPr/>
        </p:nvSpPr>
        <p:spPr>
          <a:xfrm flipV="1">
            <a:off x="766879" y="12048066"/>
            <a:ext cx="22850240" cy="12701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5" name="Line"/>
          <p:cNvSpPr/>
          <p:nvPr/>
        </p:nvSpPr>
        <p:spPr>
          <a:xfrm>
            <a:off x="766879" y="952500"/>
            <a:ext cx="22850242" cy="0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6" name="Line"/>
          <p:cNvSpPr/>
          <p:nvPr/>
        </p:nvSpPr>
        <p:spPr>
          <a:xfrm flipV="1">
            <a:off x="6527799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7" name="Line"/>
          <p:cNvSpPr/>
          <p:nvPr/>
        </p:nvSpPr>
        <p:spPr>
          <a:xfrm flipV="1">
            <a:off x="17856201" y="12034558"/>
            <a:ext cx="1" cy="1114983"/>
          </a:xfrm>
          <a:prstGeom prst="line">
            <a:avLst/>
          </a:prstGeom>
          <a:ln w="76200">
            <a:solidFill>
              <a:schemeClr val="accent1">
                <a:satOff val="36598"/>
                <a:lumOff val="-1722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pc="0" sz="3200">
                <a:solidFill>
                  <a:srgbClr val="000000"/>
                </a:solidFill>
              </a:defRPr>
            </a:pP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11988800" y="128905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pc="0">
                <a:solidFill>
                  <a:srgbClr val="FFFFFF"/>
                </a:solidFill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30" strike="noStrike" sz="11000" u="none">
          <a:solidFill>
            <a:srgbClr val="FFFFFF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107" strike="noStrike" sz="3600" u="none">
          <a:solidFill>
            <a:schemeClr val="accent5"/>
          </a:solidFill>
          <a:uFillTx/>
          <a:latin typeface="+mn-lt"/>
          <a:ea typeface="+mn-ea"/>
          <a:cs typeface="+mn-cs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.tif"/><Relationship Id="rId4" Type="http://schemas.openxmlformats.org/officeDocument/2006/relationships/image" Target="../media/image14.png"/><Relationship Id="rId5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Előadó: Pintér tamá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Előadó: Pintér tamás</a:t>
            </a:r>
          </a:p>
        </p:txBody>
      </p:sp>
      <p:sp>
        <p:nvSpPr>
          <p:cNvPr id="181" name="Konzulens: Forstner Bertalan Dr.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514095">
              <a:defRPr spc="77" sz="1936"/>
            </a:lvl1pPr>
          </a:lstStyle>
          <a:p>
            <a:pPr/>
            <a:r>
              <a:t>Konzulens: Forstner Bertalan Dr.</a:t>
            </a:r>
          </a:p>
        </p:txBody>
      </p:sp>
      <p:sp>
        <p:nvSpPr>
          <p:cNvPr id="182" name="Budapesti Műszaki és Gazdaságtudományi Egyetem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96570">
              <a:defRPr spc="91" sz="3060"/>
            </a:lvl1pPr>
          </a:lstStyle>
          <a:p>
            <a:pPr/>
            <a:r>
              <a:t>Budapesti Műszaki és Gazdaságtudományi Egyetem</a:t>
            </a:r>
          </a:p>
        </p:txBody>
      </p:sp>
      <p:sp>
        <p:nvSpPr>
          <p:cNvPr id="183" name="Cross platform kártyajáték fejlesztése Spring és Flutter környezetbe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26466">
              <a:defRPr spc="240" sz="8030"/>
            </a:lvl1pPr>
          </a:lstStyle>
          <a:p>
            <a:pPr/>
            <a:r>
              <a:t>Cross platform kártyajáték fejlesztése Spring és Flutter környezetben</a:t>
            </a:r>
          </a:p>
        </p:txBody>
      </p:sp>
      <p:sp>
        <p:nvSpPr>
          <p:cNvPr id="184" name="Önálló laboratóriu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Önálló laboratórium</a:t>
            </a:r>
          </a:p>
        </p:txBody>
      </p:sp>
      <p:pic>
        <p:nvPicPr>
          <p:cNvPr id="185" name="flutter birds four.png" descr="flutter birds fou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692" y="556093"/>
            <a:ext cx="9375316" cy="5480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Mobil és webes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Mobil és webes app</a:t>
            </a:r>
          </a:p>
        </p:txBody>
      </p:sp>
      <p:grpSp>
        <p:nvGrpSpPr>
          <p:cNvPr id="194" name="Group"/>
          <p:cNvGrpSpPr/>
          <p:nvPr/>
        </p:nvGrpSpPr>
        <p:grpSpPr>
          <a:xfrm>
            <a:off x="280494" y="3703554"/>
            <a:ext cx="23823012" cy="8091030"/>
            <a:chOff x="0" y="0"/>
            <a:chExt cx="23823010" cy="8091029"/>
          </a:xfrm>
        </p:grpSpPr>
        <p:pic>
          <p:nvPicPr>
            <p:cNvPr id="188" name="otp_screen_iphone13promaxsierrablue_portrait.png" descr="otp_screen_iphone13promaxsierrablue_portrait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922102" y="0"/>
              <a:ext cx="4277198" cy="8071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home_screen_iphone13promaxsierrablue_portrait.png" descr="home_screen_iphone13promaxsierrablue_portrai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819122" y="0"/>
              <a:ext cx="4277198" cy="8071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registration screen_all_errors_iphone13promaxsierrablue_portrait.png" descr="registration screen_all_errors_iphone13promaxsierrablue_portrai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277198" cy="8071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scan_qr_screen_google-pixel4-clearlywhite-portrait.png" descr="scan_qr_screen_google-pixel4-clearlywhite-portrait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85243" y="187905"/>
              <a:ext cx="3774628" cy="7903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join_game_google-pixel4-clearlywhite-portrait.png" descr="join_game_google-pixel4-clearlywhite-portrait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15830397" y="187905"/>
              <a:ext cx="3774627" cy="79031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lobby_screen_1_iphone13promaxsierrablue_portrait.png" descr="lobby_screen_1_iphone13promaxsierrablue_portrait.png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19545813" y="84"/>
              <a:ext cx="4277198" cy="8071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5" name="flutter birds three.png" descr="flutter birds thre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44619" y="10353166"/>
            <a:ext cx="6041462" cy="3281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Mobil és webes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Mobil és webes app</a:t>
            </a:r>
          </a:p>
        </p:txBody>
      </p:sp>
      <p:pic>
        <p:nvPicPr>
          <p:cNvPr id="198" name="game_screen_mobile_google-pixel4-clearlywhite-landscape.png" descr="game_screen_mobile_google-pixel4-clearlywhite-landscap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2712" y="2897852"/>
            <a:ext cx="8858576" cy="42309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1" name="Group"/>
          <p:cNvGrpSpPr/>
          <p:nvPr/>
        </p:nvGrpSpPr>
        <p:grpSpPr>
          <a:xfrm>
            <a:off x="-854423" y="5306961"/>
            <a:ext cx="26092846" cy="8868113"/>
            <a:chOff x="0" y="0"/>
            <a:chExt cx="26092843" cy="8868111"/>
          </a:xfrm>
        </p:grpSpPr>
        <p:pic>
          <p:nvPicPr>
            <p:cNvPr id="199" name="create_game_1.png" descr="create_game_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815190" cy="8868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0" name="qr_screen_web.png" descr="qr_screen_web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277653" y="0"/>
              <a:ext cx="12815191" cy="88681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02" name="flutter bird laptop.png" descr="flutter bird laptop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1196" y="6638965"/>
            <a:ext cx="11917686" cy="67036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Miért pont a flut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Miért pont a flutter?</a:t>
            </a:r>
          </a:p>
        </p:txBody>
      </p:sp>
      <p:sp>
        <p:nvSpPr>
          <p:cNvPr id="205" name="Cross platform - iOS, Android, Web - egy kódbázis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Cross platform - iOS, Android, Web - egy kódbázis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Gyorsítja a fejlesztés folyamatát - pl. hot reload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A Google fejleszti és open-source - dokumentációk és issue management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Kis méretű alkalmazásokra érdemesebb ezt használni a natív nyelvekkel szemben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Designos képernyőket lehet vele készíteni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90730" y="7650195"/>
            <a:ext cx="11595975" cy="6522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welcome_screen.png" descr="welcome_screen.pn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27134" y="9764359"/>
            <a:ext cx="503200" cy="10077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9132" y="10179158"/>
            <a:ext cx="9380696" cy="3170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kálázható kó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Skálázható kód</a:t>
            </a:r>
          </a:p>
        </p:txBody>
      </p:sp>
      <p:sp>
        <p:nvSpPr>
          <p:cNvPr id="211" name="Linter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Linter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Architektura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Json serializable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03120" y="3225936"/>
            <a:ext cx="4553312" cy="824044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694" b="0"/>
          <a:stretch>
            <a:fillRect/>
          </a:stretch>
        </p:blipFill>
        <p:spPr>
          <a:xfrm>
            <a:off x="12672309" y="3213789"/>
            <a:ext cx="9572458" cy="824071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14" name="flutter bird statistics.png" descr="flutter bird statistic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96301" y="8126767"/>
            <a:ext cx="8540210" cy="5076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Állapotkezelés és perzisztenc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20624">
              <a:defRPr spc="237" sz="7920">
                <a:solidFill>
                  <a:schemeClr val="accent5"/>
                </a:solidFill>
              </a:defRPr>
            </a:lvl1pPr>
          </a:lstStyle>
          <a:p>
            <a:pPr/>
            <a:r>
              <a:t>Állapotkezelés és perzisztencia</a:t>
            </a:r>
          </a:p>
        </p:txBody>
      </p:sp>
      <p:sp>
        <p:nvSpPr>
          <p:cNvPr id="217" name="State management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State management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Shared preferences</a:t>
            </a:r>
          </a:p>
        </p:txBody>
      </p:sp>
      <p:pic>
        <p:nvPicPr>
          <p:cNvPr id="218" name="flutter bird statistics.png" descr="flutter bird statistic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6301" y="8126767"/>
            <a:ext cx="8540210" cy="5076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flutter provider.png" descr="flutter provi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34500" y="2889145"/>
            <a:ext cx="5715000" cy="88900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040091" y="3304714"/>
            <a:ext cx="4430184" cy="889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red…"/>
          <p:cNvSpPr txBox="1"/>
          <p:nvPr/>
        </p:nvSpPr>
        <p:spPr>
          <a:xfrm>
            <a:off x="19232806" y="10311736"/>
            <a:ext cx="3057869" cy="1417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78" sz="3900"/>
            </a:pPr>
            <a:r>
              <a:t>Shared</a:t>
            </a:r>
          </a:p>
          <a:p>
            <a:pPr>
              <a:defRPr spc="78" sz="3900"/>
            </a:pPr>
            <a:r>
              <a:t>Preferences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Networ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Networking</a:t>
            </a:r>
          </a:p>
        </p:txBody>
      </p:sp>
      <p:sp>
        <p:nvSpPr>
          <p:cNvPr id="224" name="Dio package - Rest API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Dio package - Rest API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WebSocket Stomp client</a:t>
            </a:r>
          </a:p>
        </p:txBody>
      </p:sp>
      <p:grpSp>
        <p:nvGrpSpPr>
          <p:cNvPr id="228" name="Group"/>
          <p:cNvGrpSpPr/>
          <p:nvPr/>
        </p:nvGrpSpPr>
        <p:grpSpPr>
          <a:xfrm>
            <a:off x="502309" y="7173932"/>
            <a:ext cx="9556707" cy="6286292"/>
            <a:chOff x="0" y="0"/>
            <a:chExt cx="9556705" cy="6286291"/>
          </a:xfrm>
        </p:grpSpPr>
        <p:pic>
          <p:nvPicPr>
            <p:cNvPr id="225" name="flutter bird chat.png" descr="flutter bird cha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556706" cy="62862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Rectangle"/>
            <p:cNvSpPr/>
            <p:nvPr/>
          </p:nvSpPr>
          <p:spPr>
            <a:xfrm>
              <a:off x="6211488" y="365915"/>
              <a:ext cx="2179239" cy="1015718"/>
            </a:xfrm>
            <a:prstGeom prst="rect">
              <a:avLst/>
            </a:prstGeom>
            <a:solidFill>
              <a:srgbClr val="A5C7D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pc="0" sz="3200"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7" name="stompClient.send(…"/>
            <p:cNvSpPr txBox="1"/>
            <p:nvPr/>
          </p:nvSpPr>
          <p:spPr>
            <a:xfrm>
              <a:off x="6211488" y="509151"/>
              <a:ext cx="2179239" cy="7292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pc="26" sz="1300">
                  <a:solidFill>
                    <a:schemeClr val="accent1">
                      <a:satOff val="36598"/>
                      <a:lumOff val="-17227"/>
                    </a:schemeClr>
                  </a:solidFill>
                </a:defRPr>
              </a:pPr>
              <a:r>
                <a:t>stompClient.send(</a:t>
              </a:r>
            </a:p>
            <a:p>
              <a:pPr algn="l">
                <a:defRPr spc="26" sz="1300">
                  <a:solidFill>
                    <a:schemeClr val="accent1">
                      <a:satOff val="36598"/>
                      <a:lumOff val="-17227"/>
                    </a:schemeClr>
                  </a:solidFill>
                </a:defRPr>
              </a:pPr>
              <a:r>
                <a:t>  destination: ‘/app/hello’,</a:t>
              </a:r>
            </a:p>
            <a:p>
              <a:pPr algn="l">
                <a:defRPr spc="26" sz="1300">
                  <a:solidFill>
                    <a:schemeClr val="accent1">
                      <a:satOff val="36598"/>
                      <a:lumOff val="-17227"/>
                    </a:schemeClr>
                  </a:solidFill>
                </a:defRPr>
              </a:pPr>
              <a:r>
                <a:t>);</a:t>
              </a:r>
            </a:p>
          </p:txBody>
        </p:sp>
      </p:grpSp>
      <p:pic>
        <p:nvPicPr>
          <p:cNvPr id="229" name="rest api call.png" descr="rest api cal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5746" y="4853363"/>
            <a:ext cx="7127597" cy="400927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230" name="websocket communication.png" descr="websocket communica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56072" y="4214166"/>
            <a:ext cx="5691648" cy="51279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Mivel szeretném bővíten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Mivel szeretném bővíteni?</a:t>
            </a:r>
          </a:p>
        </p:txBody>
      </p:sp>
      <p:sp>
        <p:nvSpPr>
          <p:cNvPr id="233" name="Játék webes része…"/>
          <p:cNvSpPr txBox="1"/>
          <p:nvPr>
            <p:ph type="body" sz="half" idx="4294967295"/>
          </p:nvPr>
        </p:nvSpPr>
        <p:spPr>
          <a:xfrm>
            <a:off x="2082800" y="4191000"/>
            <a:ext cx="20218400" cy="6286292"/>
          </a:xfrm>
          <a:prstGeom prst="rect">
            <a:avLst/>
          </a:prstGeom>
        </p:spPr>
        <p:txBody>
          <a:bodyPr anchor="t"/>
          <a:lstStyle/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Játék webes része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Statisztika nézet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Profil nézet</a:t>
            </a:r>
          </a:p>
          <a:p>
            <a:pPr marL="635000" indent="-635000" algn="l" defTabSz="355600">
              <a:lnSpc>
                <a:spcPct val="100000"/>
              </a:lnSpc>
              <a:spcBef>
                <a:spcPts val="4300"/>
              </a:spcBef>
              <a:buSzPct val="100000"/>
              <a:buBlip>
                <a:blip r:embed="rId2"/>
              </a:buBlip>
              <a:defRPr spc="36">
                <a:solidFill>
                  <a:srgbClr val="FFFFFF"/>
                </a:solidFill>
              </a:defRPr>
            </a:pPr>
            <a:r>
              <a:t>Egyedi téma</a:t>
            </a:r>
          </a:p>
        </p:txBody>
      </p:sp>
      <p:pic>
        <p:nvPicPr>
          <p:cNvPr id="234" name="flutter bird calendar.png" descr="flutter bird calenda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1660" y="6047050"/>
            <a:ext cx="15923060" cy="8956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game_screen_web.png" descr="game_screen_web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27441" y="3225800"/>
            <a:ext cx="9032806" cy="524731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Kérdés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pc="273" sz="9130">
                <a:solidFill>
                  <a:schemeClr val="accent5"/>
                </a:solidFill>
              </a:defRPr>
            </a:lvl1pPr>
          </a:lstStyle>
          <a:p>
            <a:pPr/>
            <a:r>
              <a:t>Kérdések</a:t>
            </a:r>
          </a:p>
        </p:txBody>
      </p:sp>
      <p:pic>
        <p:nvPicPr>
          <p:cNvPr id="238" name="flutter bird question.png" descr="flutter bird ques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8053" y="2376724"/>
            <a:ext cx="21640801" cy="129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2C3A"/>
      </a:dk1>
      <a:lt1>
        <a:srgbClr val="54818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4_Briefing">
  <a:themeElements>
    <a:clrScheme name="24_Briefing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4818F"/>
      </a:accent1>
      <a:accent2>
        <a:srgbClr val="308C8B"/>
      </a:accent2>
      <a:accent3>
        <a:srgbClr val="7A9105"/>
      </a:accent3>
      <a:accent4>
        <a:srgbClr val="C26E6A"/>
      </a:accent4>
      <a:accent5>
        <a:srgbClr val="E4E942"/>
      </a:accent5>
      <a:accent6>
        <a:srgbClr val="5B516A"/>
      </a:accent6>
      <a:hlink>
        <a:srgbClr val="0000FF"/>
      </a:hlink>
      <a:folHlink>
        <a:srgbClr val="FF00FF"/>
      </a:folHlink>
    </a:clrScheme>
    <a:fontScheme name="24_Briefing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4_Brief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76200" cap="flat">
          <a:solidFill>
            <a:schemeClr val="accent6">
              <a:hueOff val="61929"/>
              <a:satOff val="10820"/>
              <a:lumOff val="-8848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556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44" strike="noStrike" sz="2200" u="none" kumimoji="0" normalizeH="0">
            <a:ln>
              <a:noFill/>
            </a:ln>
            <a:solidFill>
              <a:schemeClr val="accent1">
                <a:satOff val="74278"/>
                <a:lumOff val="-33241"/>
              </a:schemeClr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